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>
      <p:cViewPr varScale="1">
        <p:scale>
          <a:sx n="79" d="100"/>
          <a:sy n="79" d="100"/>
        </p:scale>
        <p:origin x="3006" y="9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wmf>
</file>

<file path=ppt/media/image10.jpeg>
</file>

<file path=ppt/media/image12.wmf>
</file>

<file path=ppt/media/image2.wmf>
</file>

<file path=ppt/media/image3.jpeg>
</file>

<file path=ppt/media/image6.wm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8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7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19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44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9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7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94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2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hyperlink" Target="https://www.8020.net/" TargetMode="External"/><Relationship Id="rId7" Type="http://schemas.openxmlformats.org/officeDocument/2006/relationships/image" Target="../media/image1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emf"/><Relationship Id="rId10" Type="http://schemas.openxmlformats.org/officeDocument/2006/relationships/image" Target="../media/image2.wmf"/><Relationship Id="rId4" Type="http://schemas.openxmlformats.org/officeDocument/2006/relationships/image" Target="../media/image3.jpeg"/><Relationship Id="rId9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arkfun.com/" TargetMode="External"/><Relationship Id="rId2" Type="http://schemas.openxmlformats.org/officeDocument/2006/relationships/hyperlink" Target="http://www.sunfounder.com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parker.com/" TargetMode="External"/><Relationship Id="rId4" Type="http://schemas.openxmlformats.org/officeDocument/2006/relationships/hyperlink" Target="http://www.amazo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61934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mtClean="0"/>
              <a:t>Ponce, Genecin, Perez and Livingstone (2016) – SUPPLEMENTARY INFORMATION</a:t>
            </a:r>
            <a:endParaRPr lang="en-US" sz="1200" b="1"/>
          </a:p>
        </p:txBody>
      </p:sp>
      <p:sp>
        <p:nvSpPr>
          <p:cNvPr id="3" name="TextBox 2"/>
          <p:cNvSpPr txBox="1"/>
          <p:nvPr/>
        </p:nvSpPr>
        <p:spPr>
          <a:xfrm>
            <a:off x="277066" y="317751"/>
            <a:ext cx="64881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How we put together our Arduino portable system:</a:t>
            </a:r>
          </a:p>
          <a:p>
            <a:endParaRPr lang="en-US" sz="1200"/>
          </a:p>
          <a:p>
            <a:pPr marL="228600" indent="-228600">
              <a:buAutoNum type="arabicPeriod"/>
            </a:pPr>
            <a:r>
              <a:rPr lang="en-US" sz="1200" smtClean="0"/>
              <a:t>We first programmed the Arduino and confirmed that all sensors behaved as expected.</a:t>
            </a:r>
          </a:p>
          <a:p>
            <a:pPr marL="228600" indent="-228600">
              <a:buAutoNum type="arabicPeriod"/>
            </a:pPr>
            <a:r>
              <a:rPr lang="en-US" sz="1200" smtClean="0"/>
              <a:t>We made holes in our monkey chairs to fit the sensors.</a:t>
            </a:r>
          </a:p>
          <a:p>
            <a:pPr marL="228600" indent="-228600">
              <a:buAutoNum type="arabicPeriod"/>
            </a:pPr>
            <a:r>
              <a:rPr lang="en-US" sz="1200" smtClean="0"/>
              <a:t>We built a </a:t>
            </a:r>
            <a:r>
              <a:rPr lang="en-US" sz="1200"/>
              <a:t>portable rig using 80/20 Erector set (</a:t>
            </a:r>
            <a:r>
              <a:rPr lang="en-US" sz="1200">
                <a:hlinkClick r:id="rId3"/>
              </a:rPr>
              <a:t>https://www.8020.net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)</a:t>
            </a:r>
          </a:p>
          <a:p>
            <a:pPr marL="228600" indent="-228600">
              <a:buAutoNum type="arabicPeriod"/>
            </a:pPr>
            <a:r>
              <a:rPr lang="en-US" sz="1200" smtClean="0"/>
              <a:t>We assembled the reward circuit and made sure that water flowed at our preferred levels.</a:t>
            </a:r>
          </a:p>
        </p:txBody>
      </p:sp>
      <p:cxnSp>
        <p:nvCxnSpPr>
          <p:cNvPr id="10" name="Elbow Connector 9"/>
          <p:cNvCxnSpPr>
            <a:stCxn id="13" idx="1"/>
            <a:endCxn id="9" idx="3"/>
          </p:cNvCxnSpPr>
          <p:nvPr/>
        </p:nvCxnSpPr>
        <p:spPr>
          <a:xfrm rot="10800000">
            <a:off x="4487345" y="4081337"/>
            <a:ext cx="510469" cy="19615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461870" y="3476499"/>
            <a:ext cx="1147746" cy="1903237"/>
            <a:chOff x="4075146" y="6866468"/>
            <a:chExt cx="1147746" cy="190323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01" t="22370" r="66727" b="54111"/>
            <a:stretch/>
          </p:blipFill>
          <p:spPr>
            <a:xfrm>
              <a:off x="4176695" y="6866468"/>
              <a:ext cx="923925" cy="1209675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4075146" y="8123374"/>
              <a:ext cx="114774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AT42QT1010 capacitative touch sensor</a:t>
              </a:r>
              <a:endParaRPr lang="en-US" sz="120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97813" y="3662342"/>
            <a:ext cx="1752600" cy="777078"/>
            <a:chOff x="4386673" y="2696760"/>
            <a:chExt cx="1752600" cy="777078"/>
          </a:xfrm>
        </p:grpSpPr>
        <p:sp>
          <p:nvSpPr>
            <p:cNvPr id="13" name="Rounded Rectangle 12"/>
            <p:cNvSpPr/>
            <p:nvPr/>
          </p:nvSpPr>
          <p:spPr>
            <a:xfrm>
              <a:off x="4386673" y="3149988"/>
              <a:ext cx="1752600" cy="32385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386673" y="2696760"/>
              <a:ext cx="157162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Aluminium touch bar (in chair)</a:t>
              </a:r>
              <a:endParaRPr lang="en-US" sz="1200"/>
            </a:p>
          </p:txBody>
        </p:sp>
      </p:grpSp>
      <p:cxnSp>
        <p:nvCxnSpPr>
          <p:cNvPr id="15" name="Elbow Connector 14"/>
          <p:cNvCxnSpPr>
            <a:stCxn id="8" idx="2"/>
            <a:endCxn id="9" idx="1"/>
          </p:cNvCxnSpPr>
          <p:nvPr/>
        </p:nvCxnSpPr>
        <p:spPr>
          <a:xfrm rot="16200000" flipH="1">
            <a:off x="2283150" y="2801068"/>
            <a:ext cx="557606" cy="2002931"/>
          </a:xfrm>
          <a:prstGeom prst="bentConnector2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4297418" y="1928050"/>
            <a:ext cx="1775136" cy="1316552"/>
            <a:chOff x="3046021" y="4254500"/>
            <a:chExt cx="1775136" cy="1316552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46021" y="4254500"/>
              <a:ext cx="1371600" cy="819926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3046021" y="5109387"/>
              <a:ext cx="177513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/>
                <a:t>HC-SR04 ultrasonic range detectors</a:t>
              </a:r>
              <a:endParaRPr lang="en-US" sz="1200"/>
            </a:p>
          </p:txBody>
        </p:sp>
      </p:grpSp>
      <p:cxnSp>
        <p:nvCxnSpPr>
          <p:cNvPr id="19" name="Elbow Connector 18"/>
          <p:cNvCxnSpPr>
            <a:stCxn id="8" idx="3"/>
            <a:endCxn id="17" idx="1"/>
          </p:cNvCxnSpPr>
          <p:nvPr/>
        </p:nvCxnSpPr>
        <p:spPr>
          <a:xfrm flipV="1">
            <a:off x="2474888" y="2338013"/>
            <a:ext cx="1822530" cy="356859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547985" y="5815201"/>
            <a:ext cx="1420394" cy="3144133"/>
            <a:chOff x="354212" y="1963921"/>
            <a:chExt cx="1420394" cy="3144133"/>
          </a:xfrm>
        </p:grpSpPr>
        <p:graphicFrame>
          <p:nvGraphicFramePr>
            <p:cNvPr id="21" name="Object 20"/>
            <p:cNvGraphicFramePr>
              <a:graphicFrameLocks noChangeAspect="1"/>
            </p:cNvGraphicFramePr>
            <p:nvPr>
              <p:extLst/>
            </p:nvPr>
          </p:nvGraphicFramePr>
          <p:xfrm>
            <a:off x="354212" y="1963921"/>
            <a:ext cx="1420394" cy="24238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4" name="Image" r:id="rId6" imgW="2834280" imgH="4835880" progId="Photoshop.Image.55">
                    <p:embed/>
                  </p:oleObj>
                </mc:Choice>
                <mc:Fallback>
                  <p:oleObj name="Image" r:id="rId6" imgW="2834280" imgH="4835880" progId="Photoshop.Image.55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54212" y="1963921"/>
                          <a:ext cx="1420394" cy="24238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" name="Rectangle 21"/>
            <p:cNvSpPr/>
            <p:nvPr/>
          </p:nvSpPr>
          <p:spPr>
            <a:xfrm>
              <a:off x="403991" y="4461723"/>
              <a:ext cx="137061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20-V solenoid valve circuit and water reservoir</a:t>
              </a:r>
              <a:endParaRPr lang="en-US" sz="1200"/>
            </a:p>
          </p:txBody>
        </p:sp>
      </p:grpSp>
      <p:cxnSp>
        <p:nvCxnSpPr>
          <p:cNvPr id="23" name="Elbow Connector 22"/>
          <p:cNvCxnSpPr>
            <a:stCxn id="8" idx="1"/>
            <a:endCxn id="21" idx="1"/>
          </p:cNvCxnSpPr>
          <p:nvPr/>
        </p:nvCxnSpPr>
        <p:spPr>
          <a:xfrm rot="10800000" flipH="1" flipV="1">
            <a:off x="646087" y="2694871"/>
            <a:ext cx="901897" cy="4332239"/>
          </a:xfrm>
          <a:prstGeom prst="bentConnector3">
            <a:avLst>
              <a:gd name="adj1" fmla="val -25347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262290" y="1805843"/>
            <a:ext cx="2212598" cy="1717888"/>
            <a:chOff x="2148464" y="2119862"/>
            <a:chExt cx="2212598" cy="171788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32262" y="2180032"/>
              <a:ext cx="1828800" cy="1657718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2148464" y="2119862"/>
              <a:ext cx="11477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Arduino Uno</a:t>
              </a:r>
              <a:endParaRPr lang="en-US" sz="1200"/>
            </a:p>
          </p:txBody>
        </p:sp>
      </p:grpSp>
      <p:graphicFrame>
        <p:nvGraphicFramePr>
          <p:cNvPr id="48" name="Object 47"/>
          <p:cNvGraphicFramePr>
            <a:graphicFrameLocks noChangeAspect="1"/>
          </p:cNvGraphicFramePr>
          <p:nvPr/>
        </p:nvGraphicFramePr>
        <p:xfrm>
          <a:off x="3521128" y="5680501"/>
          <a:ext cx="1663700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Image" r:id="rId9" imgW="5486040" imgH="10047600" progId="Photoshop.Image.55">
                  <p:embed/>
                </p:oleObj>
              </mc:Choice>
              <mc:Fallback>
                <p:oleObj name="Image" r:id="rId9" imgW="5486040" imgH="1004760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21128" y="5680501"/>
                        <a:ext cx="1663700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Rectangle 48"/>
          <p:cNvSpPr/>
          <p:nvPr/>
        </p:nvSpPr>
        <p:spPr>
          <a:xfrm>
            <a:off x="5184828" y="7036910"/>
            <a:ext cx="1370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>
                <a:latin typeface="Arial" panose="020B0604020202020204" pitchFamily="34" charset="0"/>
                <a:ea typeface="MS Mincho" panose="02020609040205080304" pitchFamily="49" charset="-128"/>
              </a:rPr>
              <a:t>Water reservoir (different view)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21971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2235" y="445477"/>
            <a:ext cx="6330387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sz="1600" b="1" smtClean="0"/>
              <a:t>Arduino and sensors. </a:t>
            </a:r>
            <a:r>
              <a:rPr lang="en-US" sz="1600" smtClean="0"/>
              <a:t>After downloading the Arduino program, practice using sample scripts (File→Scripts). We started with “Blink,” copied below. </a:t>
            </a:r>
            <a:r>
              <a:rPr lang="en-US" sz="1600"/>
              <a:t>Feel free to review our code </a:t>
            </a:r>
            <a:r>
              <a:rPr lang="en-US" sz="1600" smtClean="0"/>
              <a:t>(included in </a:t>
            </a:r>
            <a:r>
              <a:rPr lang="en-US" sz="1600"/>
              <a:t>this Github repository</a:t>
            </a:r>
            <a:r>
              <a:rPr lang="en-US" sz="1600" smtClean="0"/>
              <a:t>).</a:t>
            </a:r>
          </a:p>
          <a:p>
            <a:pPr marL="342900" indent="-342900">
              <a:buAutoNum type="arabicPeriod"/>
            </a:pPr>
            <a:endParaRPr lang="en-US" sz="1600"/>
          </a:p>
          <a:p>
            <a:r>
              <a:rPr lang="en-US" sz="1200"/>
              <a:t>/*</a:t>
            </a:r>
          </a:p>
          <a:p>
            <a:r>
              <a:rPr lang="en-US" sz="1200"/>
              <a:t>  Blink</a:t>
            </a:r>
          </a:p>
          <a:p>
            <a:r>
              <a:rPr lang="en-US" sz="1200"/>
              <a:t>  Turns on an LED on for one second, then off for one second, repeatedly.</a:t>
            </a:r>
          </a:p>
          <a:p>
            <a:endParaRPr lang="en-US" sz="1200"/>
          </a:p>
          <a:p>
            <a:r>
              <a:rPr lang="en-US" sz="1200"/>
              <a:t>  Most Arduinos have an on-board LED you can control. On the Uno and</a:t>
            </a:r>
          </a:p>
          <a:p>
            <a:r>
              <a:rPr lang="en-US" sz="1200"/>
              <a:t>  Leonardo, it is attached to digital pin 13. If you're unsure what</a:t>
            </a:r>
          </a:p>
          <a:p>
            <a:r>
              <a:rPr lang="en-US" sz="1200"/>
              <a:t>  pin the on-board LED is connected to on your Arduino model, check</a:t>
            </a:r>
          </a:p>
          <a:p>
            <a:r>
              <a:rPr lang="en-US" sz="1200"/>
              <a:t>  the documentation at http://arduino.cc</a:t>
            </a:r>
          </a:p>
          <a:p>
            <a:endParaRPr lang="en-US" sz="1200"/>
          </a:p>
          <a:p>
            <a:r>
              <a:rPr lang="en-US" sz="1200"/>
              <a:t>  This example code is in the public domain.</a:t>
            </a:r>
          </a:p>
          <a:p>
            <a:endParaRPr lang="en-US" sz="1200"/>
          </a:p>
          <a:p>
            <a:r>
              <a:rPr lang="en-US" sz="1200"/>
              <a:t>  modified 8 May 2014</a:t>
            </a:r>
          </a:p>
          <a:p>
            <a:r>
              <a:rPr lang="en-US" sz="1200"/>
              <a:t>  by Scott Fitzgerald</a:t>
            </a:r>
          </a:p>
          <a:p>
            <a:r>
              <a:rPr lang="en-US" sz="1200"/>
              <a:t> */</a:t>
            </a:r>
          </a:p>
          <a:p>
            <a:endParaRPr lang="en-US" sz="1200"/>
          </a:p>
          <a:p>
            <a:endParaRPr lang="en-US" sz="1200"/>
          </a:p>
          <a:p>
            <a:r>
              <a:rPr lang="en-US" sz="1200"/>
              <a:t>// the setup function runs once when you press reset or power the board</a:t>
            </a:r>
          </a:p>
          <a:p>
            <a:r>
              <a:rPr lang="en-US" sz="1200"/>
              <a:t>void setup() {</a:t>
            </a:r>
          </a:p>
          <a:p>
            <a:r>
              <a:rPr lang="en-US" sz="1200"/>
              <a:t>  // initialize digital pin 13 as an output.</a:t>
            </a:r>
          </a:p>
          <a:p>
            <a:r>
              <a:rPr lang="en-US" sz="1200"/>
              <a:t>  pinMode(13, OUTPUT);</a:t>
            </a:r>
          </a:p>
          <a:p>
            <a:r>
              <a:rPr lang="en-US" sz="1200"/>
              <a:t>}</a:t>
            </a:r>
          </a:p>
          <a:p>
            <a:endParaRPr lang="en-US" sz="1200"/>
          </a:p>
          <a:p>
            <a:r>
              <a:rPr lang="en-US" sz="1200"/>
              <a:t>// the loop function runs over and over again forever</a:t>
            </a:r>
          </a:p>
          <a:p>
            <a:r>
              <a:rPr lang="en-US" sz="1200"/>
              <a:t>void loop() {</a:t>
            </a:r>
          </a:p>
          <a:p>
            <a:r>
              <a:rPr lang="en-US" sz="1200"/>
              <a:t>  digitalWrite(13, HIGH);   // turn the LED on (HIGH is the voltage level)</a:t>
            </a:r>
          </a:p>
          <a:p>
            <a:r>
              <a:rPr lang="en-US" sz="1200"/>
              <a:t>  delay(1000);              // wait for a second</a:t>
            </a:r>
          </a:p>
          <a:p>
            <a:r>
              <a:rPr lang="en-US" sz="1200"/>
              <a:t>  digitalWrite(13, LOW);    // turn the LED off by making the voltage LOW</a:t>
            </a:r>
          </a:p>
          <a:p>
            <a:r>
              <a:rPr lang="en-US" sz="1200"/>
              <a:t>  delay(1000);              // wait for a second</a:t>
            </a:r>
          </a:p>
          <a:p>
            <a:r>
              <a:rPr lang="en-US" sz="1200" smtClean="0"/>
              <a:t>}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03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22" y="3955350"/>
            <a:ext cx="6400800" cy="47971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2235" y="445477"/>
            <a:ext cx="6330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2. Prepare the chair for the sensors. </a:t>
            </a:r>
            <a:endParaRPr lang="en-US" sz="1600"/>
          </a:p>
        </p:txBody>
      </p:sp>
      <p:grpSp>
        <p:nvGrpSpPr>
          <p:cNvPr id="5" name="Group 4"/>
          <p:cNvGrpSpPr/>
          <p:nvPr/>
        </p:nvGrpSpPr>
        <p:grpSpPr>
          <a:xfrm>
            <a:off x="312235" y="2638798"/>
            <a:ext cx="1775136" cy="1316552"/>
            <a:chOff x="3046021" y="4254500"/>
            <a:chExt cx="1775136" cy="131655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6021" y="4254500"/>
              <a:ext cx="1371600" cy="819926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3046021" y="5109387"/>
              <a:ext cx="177513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/>
                <a:t>HC-SR04 ultrasonic range detectors</a:t>
              </a:r>
              <a:endParaRPr lang="en-US" sz="1200"/>
            </a:p>
          </p:txBody>
        </p:sp>
      </p:grp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3588220" y="1245696"/>
          <a:ext cx="2725860" cy="2649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Image" r:id="rId5" imgW="5414760" imgH="5262480" progId="Photoshop.Image.55">
                  <p:embed/>
                </p:oleObj>
              </mc:Choice>
              <mc:Fallback>
                <p:oleObj name="Image" r:id="rId5" imgW="5414760" imgH="526248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8220" y="1245696"/>
                        <a:ext cx="2725860" cy="26491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793649" y="1280693"/>
            <a:ext cx="17751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/>
              <a:t>Touch bar in acrylic base: can be fixed to cage or chair</a:t>
            </a:r>
            <a:endParaRPr lang="en-US" sz="1200"/>
          </a:p>
        </p:txBody>
      </p:sp>
      <p:sp>
        <p:nvSpPr>
          <p:cNvPr id="10" name="Rectangle 9"/>
          <p:cNvSpPr/>
          <p:nvPr/>
        </p:nvSpPr>
        <p:spPr>
          <a:xfrm>
            <a:off x="4956120" y="4822138"/>
            <a:ext cx="1775136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b="1" smtClean="0">
                <a:solidFill>
                  <a:schemeClr val="bg1"/>
                </a:solidFill>
              </a:rPr>
              <a:t>Front of chair</a:t>
            </a:r>
            <a:endParaRPr lang="en-US" sz="1600" b="1">
              <a:solidFill>
                <a:schemeClr val="bg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219200" y="3955350"/>
            <a:ext cx="1161395" cy="15317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219200" y="3920389"/>
            <a:ext cx="3997569" cy="17066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70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14" y="1932841"/>
            <a:ext cx="6400800" cy="56668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9160" y="1312984"/>
            <a:ext cx="586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Chair with lixit, touch bar and proximity sensors in place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56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90499" y="2939318"/>
            <a:ext cx="6524625" cy="4267200"/>
            <a:chOff x="190500" y="1800225"/>
            <a:chExt cx="6524625" cy="4267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78" r="18548" b="4301"/>
            <a:stretch/>
          </p:blipFill>
          <p:spPr>
            <a:xfrm>
              <a:off x="190500" y="2437840"/>
              <a:ext cx="3200400" cy="299197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4725" y="1800225"/>
              <a:ext cx="3200400" cy="426720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84737" y="844053"/>
            <a:ext cx="6330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3. Portable rig. </a:t>
            </a:r>
            <a:r>
              <a:rPr lang="en-US" sz="1600"/>
              <a:t>We used 80/20 erector set parts to put together a portable rig (</a:t>
            </a:r>
            <a:r>
              <a:rPr lang="en-US" sz="1400"/>
              <a:t>https://www.8020.net/). </a:t>
            </a:r>
            <a:r>
              <a:rPr lang="en-US" sz="1600"/>
              <a:t>This can be used to hold the </a:t>
            </a:r>
            <a:r>
              <a:rPr lang="en-US" sz="1600" smtClean="0"/>
              <a:t>water bottle, </a:t>
            </a:r>
            <a:r>
              <a:rPr lang="en-US" sz="1600"/>
              <a:t>reward circuit, laptop and camera. The design is guided by personal </a:t>
            </a:r>
            <a:r>
              <a:rPr lang="en-US" sz="1600" smtClean="0"/>
              <a:t>preferences.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0731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060" y="410299"/>
            <a:ext cx="63303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3. Reward circuit. </a:t>
            </a:r>
            <a:r>
              <a:rPr lang="en-US" sz="1600" smtClean="0"/>
              <a:t>The Arduino and its sensors can be powered by a 5-V source, but the solenoid valve requires a higher voltage (24-V). Thus we built a peripheral circuit that could be activated by the Arduino reward signal pin. The circuit used a MOSFET gate, which conducted current through the solenoid when its 5-V gate was activated by the Arduino output.</a:t>
            </a:r>
            <a:endParaRPr lang="en-US" sz="16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384736" y="2283180"/>
            <a:ext cx="5700893" cy="524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0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1587500" y="1958975"/>
          <a:ext cx="3683000" cy="522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Image" r:id="rId3" imgW="3682440" imgH="5226840" progId="Photoshop.Image.55">
                  <p:embed/>
                </p:oleObj>
              </mc:Choice>
              <mc:Fallback>
                <p:oleObj name="Image" r:id="rId3" imgW="3682440" imgH="52268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7500" y="1958975"/>
                        <a:ext cx="3683000" cy="5226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72037" y="1160576"/>
            <a:ext cx="1830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24-V power input</a:t>
            </a:r>
            <a:endParaRPr lang="en-US" sz="1600"/>
          </a:p>
        </p:txBody>
      </p:sp>
      <p:cxnSp>
        <p:nvCxnSpPr>
          <p:cNvPr id="5" name="Straight Arrow Connector 4"/>
          <p:cNvCxnSpPr>
            <a:stCxn id="3" idx="2"/>
          </p:cNvCxnSpPr>
          <p:nvPr/>
        </p:nvCxnSpPr>
        <p:spPr>
          <a:xfrm>
            <a:off x="1587500" y="1499130"/>
            <a:ext cx="1003300" cy="13378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71020" y="7185025"/>
            <a:ext cx="1830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Solenoid/valve</a:t>
            </a:r>
            <a:endParaRPr lang="en-US" sz="1600"/>
          </a:p>
        </p:txBody>
      </p:sp>
      <p:cxnSp>
        <p:nvCxnSpPr>
          <p:cNvPr id="7" name="Straight Arrow Connector 6"/>
          <p:cNvCxnSpPr>
            <a:stCxn id="6" idx="0"/>
          </p:cNvCxnSpPr>
          <p:nvPr/>
        </p:nvCxnSpPr>
        <p:spPr>
          <a:xfrm flipH="1" flipV="1">
            <a:off x="4282873" y="5990492"/>
            <a:ext cx="903610" cy="119453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70501" y="3081949"/>
            <a:ext cx="143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Reward buzzer</a:t>
            </a:r>
            <a:endParaRPr lang="en-US" sz="1600"/>
          </a:p>
        </p:txBody>
      </p:sp>
      <p:cxnSp>
        <p:nvCxnSpPr>
          <p:cNvPr id="12" name="Straight Arrow Connector 11"/>
          <p:cNvCxnSpPr>
            <a:stCxn id="11" idx="1"/>
          </p:cNvCxnSpPr>
          <p:nvPr/>
        </p:nvCxnSpPr>
        <p:spPr>
          <a:xfrm flipH="1">
            <a:off x="4923692" y="3374337"/>
            <a:ext cx="346809" cy="4356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2037" y="4038357"/>
            <a:ext cx="1096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MOSFET (gate)</a:t>
            </a:r>
            <a:endParaRPr lang="en-US" sz="160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769000" y="4269845"/>
            <a:ext cx="1317100" cy="843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53537" y="5004533"/>
            <a:ext cx="1096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Voltage divider</a:t>
            </a:r>
            <a:endParaRPr lang="en-US" sz="1600"/>
          </a:p>
        </p:txBody>
      </p:sp>
      <p:cxnSp>
        <p:nvCxnSpPr>
          <p:cNvPr id="22" name="Straight Arrow Connector 21"/>
          <p:cNvCxnSpPr>
            <a:stCxn id="21" idx="1"/>
          </p:cNvCxnSpPr>
          <p:nvPr/>
        </p:nvCxnSpPr>
        <p:spPr>
          <a:xfrm flipH="1" flipV="1">
            <a:off x="3795713" y="4729163"/>
            <a:ext cx="1257824" cy="56775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33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50" y="1557703"/>
            <a:ext cx="6400800" cy="5826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5650" y="832330"/>
            <a:ext cx="6330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smtClean="0"/>
              <a:t>Final setup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61371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433127"/>
              </p:ext>
            </p:extLst>
          </p:nvPr>
        </p:nvGraphicFramePr>
        <p:xfrm>
          <a:off x="460375" y="1447800"/>
          <a:ext cx="5937250" cy="635508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854325"/>
                <a:gridCol w="1708785"/>
                <a:gridCol w="1374140"/>
              </a:tblGrid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Electronics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Approximate cost per unit (USD)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Arduino Uno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http://store-usa.arduino.cc/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30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Capacitive touch sensor (AT42QT1010)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www.sparkfun.com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5-10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Ultrasonic range detectors (HC-SR04)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2"/>
                        </a:rPr>
                        <a:t>www.sunfounder.com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5-10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Breadboards, jumpers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3"/>
                        </a:rPr>
                        <a:t>www.sparkfun.com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Microtivity IL611 5mm Diffused RGB Controllable LED, Common Cathode (Pack of 12)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SYB-170 Color Board Mini Small Bread Board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9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Power Adapter for Arduino AC to DC 9V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Microtivity IB400 400-point Experiment Breadboard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Solderless Flexible Breadboard Jumper Wires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Portable rig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Extrusion, Single Profile, 1" Size, Solid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r>
                        <a:rPr lang="en-US" sz="1050" b="0" smtClean="0">
                          <a:effectLst/>
                        </a:rPr>
                        <a:t>http://www.mcmaster.com/</a:t>
                      </a:r>
                      <a:endParaRPr lang="en-US" sz="1200" b="0" smtClean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32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Reusable Nylon Cable Tie Squeeze Release, 8" Long, 2" Max Bundle Dia, Black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Clamping Hanger Galvanized STL W/Bolt &amp; Nut, 3-1/2" ID, 160 lb Cap.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8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Threaded-Stem Swivel Caster W/Brake, 3/8"-16 Stem, 3" X 13/16" Rubber Whl, 125#Cap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11</a:t>
                      </a:r>
                      <a:endParaRPr lang="en-US" sz="1100" b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Bracket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Plate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Compact End-Feed Fastener, 1/4"-20 Thread for Aluminum T-Slotted Framing Extrusion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2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Bracket, Sngl, 2-Hole, for 1-1/2" Extrusion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VWR BOTTLE RED CAP 1000ML  (16650-322)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www.vwr.com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676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smtClean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Wireless IP camera (</a:t>
                      </a:r>
                      <a:r>
                        <a:rPr lang="en-US" sz="1000" b="0" kern="120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Foscam FI8910W)</a:t>
                      </a:r>
                      <a:endParaRPr lang="en-US" sz="10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smtClean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Amazon.com</a:t>
                      </a:r>
                      <a:endParaRPr lang="en-US" sz="10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smtClean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40</a:t>
                      </a:r>
                      <a:endParaRPr lang="en-US" sz="10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Reward circuit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Two-way solenoid valve (3-111-900, VAC 50PSIG)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5"/>
                        </a:rPr>
                        <a:t>www.parker.com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Voltage regulator (497-15681-5-ND)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0.6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Gate (FET) transistor (FQP30N06L-ND)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AC/DC mount adapter 24-V (T1073-P5P-ND)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81000" y="1140023"/>
            <a:ext cx="1071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Starter kit </a:t>
            </a:r>
            <a:endParaRPr lang="en-US" sz="140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085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96</TotalTime>
  <Words>799</Words>
  <Application>Microsoft Office PowerPoint</Application>
  <PresentationFormat>On-screen Show (4:3)</PresentationFormat>
  <Paragraphs>134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MS Mincho</vt:lpstr>
      <vt:lpstr>Arial</vt:lpstr>
      <vt:lpstr>Calibri</vt:lpstr>
      <vt:lpstr>Times New Roman</vt:lpstr>
      <vt:lpstr>Office Theme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Ponce</dc:creator>
  <cp:lastModifiedBy>Carlos Ponce</cp:lastModifiedBy>
  <cp:revision>7</cp:revision>
  <dcterms:created xsi:type="dcterms:W3CDTF">2016-01-15T21:10:35Z</dcterms:created>
  <dcterms:modified xsi:type="dcterms:W3CDTF">2016-01-21T19:38:24Z</dcterms:modified>
</cp:coreProperties>
</file>

<file path=docProps/thumbnail.jpeg>
</file>